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693" r:id="rId4"/>
    <p:sldId id="694" r:id="rId5"/>
    <p:sldId id="695" r:id="rId6"/>
    <p:sldId id="566" r:id="rId7"/>
    <p:sldId id="696" r:id="rId8"/>
    <p:sldId id="697" r:id="rId9"/>
    <p:sldId id="391" r:id="rId10"/>
    <p:sldId id="698" r:id="rId11"/>
    <p:sldId id="699" r:id="rId12"/>
    <p:sldId id="700" r:id="rId13"/>
    <p:sldId id="701" r:id="rId14"/>
    <p:sldId id="702" r:id="rId15"/>
    <p:sldId id="703" r:id="rId16"/>
    <p:sldId id="704" r:id="rId17"/>
    <p:sldId id="705" r:id="rId18"/>
    <p:sldId id="706" r:id="rId19"/>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1/31/2020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1/31/2020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1/31/2020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1/31/2020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1/31/2020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1/31/2020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latin typeface="Candara" panose="020E0502030303020204" pitchFamily="34" charset="0"/>
              </a:rPr>
              <a:t>The Resolve of the Redeemer</a:t>
            </a:r>
          </a:p>
          <a:p>
            <a:pPr algn="ctr"/>
            <a:r>
              <a:rPr lang="en-US" sz="4000" b="1" dirty="0">
                <a:latin typeface="Candara" panose="020E0502030303020204" pitchFamily="34" charset="0"/>
              </a:rPr>
              <a:t>Mark 10:32-34</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1:18-20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524315"/>
          </a:xfrm>
          <a:prstGeom prst="rect">
            <a:avLst/>
          </a:prstGeom>
          <a:noFill/>
        </p:spPr>
        <p:txBody>
          <a:bodyPr wrap="square" rtlCol="0">
            <a:spAutoFit/>
          </a:bodyPr>
          <a:lstStyle/>
          <a:p>
            <a:pPr algn="just"/>
            <a:r>
              <a:rPr lang="en-US" sz="3600" i="1" dirty="0"/>
              <a:t>18 knowing that you were not redeemed with perishable things like silver or gold from your futile way of life inherited from your forefathers, 19 but with precious blood, as of a lamb unblemished and spotless, the blood of Christ. 20 For </a:t>
            </a:r>
            <a:r>
              <a:rPr lang="en-US" sz="3600" i="1" u="sng" dirty="0"/>
              <a:t>He was foreknown before the foundation of the world</a:t>
            </a:r>
            <a:r>
              <a:rPr lang="en-US" sz="3600" i="1" dirty="0"/>
              <a:t>, but has appeared in these last times for the sake of you…</a:t>
            </a:r>
            <a:endParaRPr lang="en-US" sz="3600" dirty="0"/>
          </a:p>
        </p:txBody>
      </p:sp>
    </p:spTree>
    <p:extLst>
      <p:ext uri="{BB962C8B-B14F-4D97-AF65-F5344CB8AC3E}">
        <p14:creationId xmlns:p14="http://schemas.microsoft.com/office/powerpoint/2010/main" val="40420718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10:11-14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524315"/>
          </a:xfrm>
          <a:prstGeom prst="rect">
            <a:avLst/>
          </a:prstGeom>
          <a:noFill/>
        </p:spPr>
        <p:txBody>
          <a:bodyPr wrap="square" rtlCol="0">
            <a:spAutoFit/>
          </a:bodyPr>
          <a:lstStyle/>
          <a:p>
            <a:pPr algn="just"/>
            <a:r>
              <a:rPr lang="en-US" sz="3600" i="1" dirty="0"/>
              <a:t>11 Every priest stands daily ministering and offering time after time the same sacrifices, which can never take away sins; 12 but He, having offered one sacrifice for sins for all time, SAT DOWN AT THE RIGHT HAND OF GOD, 13 waiting from that time onward UNTIL HIS ENEMIES BE MADE A FOOTSTOOL FOR HIS FEET. 14 For by one offering He has perfected for all time those who are sanctified. </a:t>
            </a:r>
            <a:endParaRPr lang="en-US" sz="3600" dirty="0"/>
          </a:p>
        </p:txBody>
      </p:sp>
    </p:spTree>
    <p:extLst>
      <p:ext uri="{BB962C8B-B14F-4D97-AF65-F5344CB8AC3E}">
        <p14:creationId xmlns:p14="http://schemas.microsoft.com/office/powerpoint/2010/main" val="23134091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Who Did Jesus Come to save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970318"/>
          </a:xfrm>
          <a:prstGeom prst="rect">
            <a:avLst/>
          </a:prstGeom>
          <a:noFill/>
        </p:spPr>
        <p:txBody>
          <a:bodyPr wrap="square" rtlCol="0">
            <a:spAutoFit/>
          </a:bodyPr>
          <a:lstStyle/>
          <a:p>
            <a:pPr marL="571500" lvl="0" indent="-571500" algn="just">
              <a:buFont typeface="Wingdings" panose="05000000000000000000" pitchFamily="2" charset="2"/>
              <a:buChar char="§"/>
            </a:pPr>
            <a:r>
              <a:rPr lang="en-US" sz="3600" dirty="0"/>
              <a:t>All who will receive and believe on Him will be saved; made children of God (see John 1:12)</a:t>
            </a:r>
          </a:p>
          <a:p>
            <a:pPr marL="571500" lvl="0" indent="-571500" algn="just">
              <a:buFont typeface="Wingdings" panose="05000000000000000000" pitchFamily="2" charset="2"/>
              <a:buChar char="§"/>
            </a:pPr>
            <a:r>
              <a:rPr lang="en-US" sz="3600" dirty="0"/>
              <a:t>All those who were given to Him by the Father (see John 6:37)</a:t>
            </a:r>
          </a:p>
          <a:p>
            <a:pPr marL="571500" lvl="0" indent="-571500" algn="just">
              <a:buFont typeface="Wingdings" panose="05000000000000000000" pitchFamily="2" charset="2"/>
              <a:buChar char="§"/>
            </a:pPr>
            <a:r>
              <a:rPr lang="en-US" sz="3600" dirty="0"/>
              <a:t>All those chosen in Him before the foundation of the world to be holy and blameless (see Ephesians 1:4)</a:t>
            </a:r>
          </a:p>
        </p:txBody>
      </p:sp>
    </p:spTree>
    <p:extLst>
      <p:ext uri="{BB962C8B-B14F-4D97-AF65-F5344CB8AC3E}">
        <p14:creationId xmlns:p14="http://schemas.microsoft.com/office/powerpoint/2010/main" val="12561363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750"/>
                            </p:stCondLst>
                            <p:childTnLst>
                              <p:par>
                                <p:cTn id="13" presetID="10" presetClass="entr" presetSubtype="0" fill="hold" nodeType="afterEffect">
                                  <p:stCondLst>
                                    <p:cond delay="1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disciples of Jesus </a:t>
            </a:r>
            <a:r>
              <a:rPr lang="en-US" sz="3800" b="1" cap="none" baseline="30000" dirty="0">
                <a:solidFill>
                  <a:srgbClr val="00B0F0"/>
                </a:solidFill>
                <a:latin typeface="+mn-lt"/>
              </a:rPr>
              <a:t>(10:32b)</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62277"/>
            <a:ext cx="11590636" cy="1200329"/>
          </a:xfrm>
          <a:prstGeom prst="rect">
            <a:avLst/>
          </a:prstGeom>
          <a:noFill/>
        </p:spPr>
        <p:txBody>
          <a:bodyPr wrap="square" rtlCol="0">
            <a:spAutoFit/>
          </a:bodyPr>
          <a:lstStyle/>
          <a:p>
            <a:pPr algn="just"/>
            <a:r>
              <a:rPr lang="en-US" sz="2400" i="1" dirty="0"/>
              <a:t>…and they were amazed, and those who followed were fearful. And again He took the twelve aside and began to tell them what was going to happen to Him</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280218" y="2223945"/>
            <a:ext cx="11590636" cy="1569660"/>
          </a:xfrm>
          <a:prstGeom prst="rect">
            <a:avLst/>
          </a:prstGeom>
          <a:noFill/>
        </p:spPr>
        <p:txBody>
          <a:bodyPr wrap="square" rtlCol="0">
            <a:spAutoFit/>
          </a:bodyPr>
          <a:lstStyle/>
          <a:p>
            <a:pPr marL="514350" indent="-514350">
              <a:buAutoNum type="alphaUcPeriod"/>
            </a:pPr>
            <a:r>
              <a:rPr lang="en-US" sz="3200" b="1" dirty="0"/>
              <a:t>The reason for their astonishment</a:t>
            </a:r>
          </a:p>
          <a:p>
            <a:pPr marL="514350" indent="-514350">
              <a:buAutoNum type="alphaUcPeriod"/>
            </a:pPr>
            <a:r>
              <a:rPr lang="en-US" sz="3200" b="1" dirty="0"/>
              <a:t>The resolve in their astonishment</a:t>
            </a:r>
          </a:p>
          <a:p>
            <a:pPr marL="514350" indent="-514350">
              <a:buAutoNum type="alphaUcPeriod"/>
            </a:pPr>
            <a:r>
              <a:rPr lang="en-US" sz="3200" b="1" dirty="0"/>
              <a:t>The remedy for their astonishment</a:t>
            </a:r>
          </a:p>
        </p:txBody>
      </p:sp>
    </p:spTree>
    <p:extLst>
      <p:ext uri="{BB962C8B-B14F-4D97-AF65-F5344CB8AC3E}">
        <p14:creationId xmlns:p14="http://schemas.microsoft.com/office/powerpoint/2010/main" val="31764286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destiny of Jesus </a:t>
            </a:r>
            <a:r>
              <a:rPr lang="en-US" sz="3800" b="1" cap="none" baseline="30000" dirty="0">
                <a:solidFill>
                  <a:srgbClr val="00B0F0"/>
                </a:solidFill>
                <a:latin typeface="+mn-lt"/>
              </a:rPr>
              <a:t>(10:33-34)</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62277"/>
            <a:ext cx="11590636" cy="1569660"/>
          </a:xfrm>
          <a:prstGeom prst="rect">
            <a:avLst/>
          </a:prstGeom>
          <a:noFill/>
        </p:spPr>
        <p:txBody>
          <a:bodyPr wrap="square" rtlCol="0">
            <a:spAutoFit/>
          </a:bodyPr>
          <a:lstStyle/>
          <a:p>
            <a:pPr algn="just"/>
            <a:r>
              <a:rPr lang="en-US" sz="2400" i="1" dirty="0"/>
              <a:t>33 saying, "Behold, we are going up to Jerusalem, and the Son of Man will be delivered to the chief priests and the scribes; and they will condemn Him to death and will hand Him over to the Gentiles. 34 "They will mock Him and spit on Him, and scourge Him and kill Him, and three days later He will rise again."</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280218" y="2538735"/>
            <a:ext cx="11590636" cy="2062103"/>
          </a:xfrm>
          <a:prstGeom prst="rect">
            <a:avLst/>
          </a:prstGeom>
          <a:noFill/>
        </p:spPr>
        <p:txBody>
          <a:bodyPr wrap="square" rtlCol="0">
            <a:spAutoFit/>
          </a:bodyPr>
          <a:lstStyle/>
          <a:p>
            <a:pPr marL="514350" indent="-514350">
              <a:buAutoNum type="alphaUcPeriod"/>
            </a:pPr>
            <a:r>
              <a:rPr lang="en-US" sz="3200" b="1" dirty="0"/>
              <a:t>Destined to rejection (see Psalm 118:22)</a:t>
            </a:r>
          </a:p>
          <a:p>
            <a:pPr marL="514350" indent="-514350">
              <a:buAutoNum type="alphaUcPeriod"/>
            </a:pPr>
            <a:r>
              <a:rPr lang="en-US" sz="3200" b="1" dirty="0"/>
              <a:t>Destined to ridicule (see Psalm 22:6-8)</a:t>
            </a:r>
          </a:p>
          <a:p>
            <a:pPr marL="514350" indent="-514350">
              <a:buAutoNum type="alphaUcPeriod"/>
            </a:pPr>
            <a:r>
              <a:rPr lang="en-US" sz="3200" b="1" dirty="0"/>
              <a:t>Destined to ruination (see Isaiah 53)</a:t>
            </a:r>
          </a:p>
          <a:p>
            <a:pPr marL="514350" indent="-514350">
              <a:buAutoNum type="alphaUcPeriod"/>
            </a:pPr>
            <a:r>
              <a:rPr lang="en-US" sz="3200" b="1" dirty="0"/>
              <a:t>Destined to resurrection (see Psalm 16:10)</a:t>
            </a:r>
          </a:p>
        </p:txBody>
      </p:sp>
    </p:spTree>
    <p:extLst>
      <p:ext uri="{BB962C8B-B14F-4D97-AF65-F5344CB8AC3E}">
        <p14:creationId xmlns:p14="http://schemas.microsoft.com/office/powerpoint/2010/main" val="37566848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75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3:16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938992"/>
          </a:xfrm>
          <a:prstGeom prst="rect">
            <a:avLst/>
          </a:prstGeom>
          <a:noFill/>
        </p:spPr>
        <p:txBody>
          <a:bodyPr wrap="square" rtlCol="0">
            <a:spAutoFit/>
          </a:bodyPr>
          <a:lstStyle/>
          <a:p>
            <a:pPr algn="just"/>
            <a:r>
              <a:rPr lang="en-US" sz="4000" i="1" dirty="0"/>
              <a:t>“For God so loved the world, that He gave His only begotten Son, that whoever believes in Him shall not perish, but have eternal life.”</a:t>
            </a:r>
            <a:endParaRPr lang="en-US" sz="4000" dirty="0"/>
          </a:p>
        </p:txBody>
      </p:sp>
    </p:spTree>
    <p:extLst>
      <p:ext uri="{BB962C8B-B14F-4D97-AF65-F5344CB8AC3E}">
        <p14:creationId xmlns:p14="http://schemas.microsoft.com/office/powerpoint/2010/main" val="14072619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311:25-26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554545"/>
          </a:xfrm>
          <a:prstGeom prst="rect">
            <a:avLst/>
          </a:prstGeom>
          <a:noFill/>
        </p:spPr>
        <p:txBody>
          <a:bodyPr wrap="square" rtlCol="0">
            <a:spAutoFit/>
          </a:bodyPr>
          <a:lstStyle/>
          <a:p>
            <a:pPr algn="just"/>
            <a:r>
              <a:rPr lang="en-US" sz="4000" i="1" dirty="0"/>
              <a:t>“I am the resurrection and the life; he who believes in Me will live even if he dies, 26 and everyone who lives and believes in Me will never die. Do you believe this?”</a:t>
            </a:r>
            <a:r>
              <a:rPr lang="en-US" sz="4000" dirty="0"/>
              <a:t> </a:t>
            </a:r>
          </a:p>
        </p:txBody>
      </p:sp>
    </p:spTree>
    <p:extLst>
      <p:ext uri="{BB962C8B-B14F-4D97-AF65-F5344CB8AC3E}">
        <p14:creationId xmlns:p14="http://schemas.microsoft.com/office/powerpoint/2010/main" val="416250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785652"/>
          </a:xfrm>
          <a:prstGeom prst="rect">
            <a:avLst/>
          </a:prstGeom>
          <a:noFill/>
        </p:spPr>
        <p:txBody>
          <a:bodyPr wrap="square" rtlCol="0">
            <a:spAutoFit/>
          </a:bodyPr>
          <a:lstStyle/>
          <a:p>
            <a:pPr algn="ctr"/>
            <a:r>
              <a:rPr lang="en-US" sz="4000" i="1" dirty="0"/>
              <a:t>Christ remained singularly focused on glorifying God by being the Redeemer.</a:t>
            </a:r>
          </a:p>
          <a:p>
            <a:pPr algn="ctr"/>
            <a:endParaRPr lang="en-US" sz="4000" i="1" dirty="0"/>
          </a:p>
          <a:p>
            <a:pPr algn="ctr"/>
            <a:r>
              <a:rPr lang="en-US" sz="4000" i="1" dirty="0"/>
              <a:t>Let us imitate Christ by being singularly focused on glorifying God by proclaiming and living out the Gospel.</a:t>
            </a:r>
          </a:p>
        </p:txBody>
      </p:sp>
    </p:spTree>
    <p:extLst>
      <p:ext uri="{BB962C8B-B14F-4D97-AF65-F5344CB8AC3E}">
        <p14:creationId xmlns:p14="http://schemas.microsoft.com/office/powerpoint/2010/main" val="29337076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latin typeface="Candara" panose="020E0502030303020204" pitchFamily="34" charset="0"/>
              </a:rPr>
              <a:t>The Resolve of the Redeemer</a:t>
            </a:r>
          </a:p>
          <a:p>
            <a:pPr algn="ctr"/>
            <a:r>
              <a:rPr lang="en-US" sz="4000" b="1" dirty="0">
                <a:latin typeface="Candara" panose="020E0502030303020204" pitchFamily="34" charset="0"/>
              </a:rPr>
              <a:t>Mark 10:32-34</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49913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10:32-34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509200"/>
          </a:xfrm>
          <a:prstGeom prst="rect">
            <a:avLst/>
          </a:prstGeom>
          <a:noFill/>
        </p:spPr>
        <p:txBody>
          <a:bodyPr wrap="square" rtlCol="0">
            <a:spAutoFit/>
          </a:bodyPr>
          <a:lstStyle/>
          <a:p>
            <a:pPr algn="just"/>
            <a:r>
              <a:rPr lang="en-US" sz="3200" i="1" dirty="0"/>
              <a:t>32 They were on the road going up to Jerusalem, and Jesus was walking on ahead of them; and they were amazed, and those who followed were fearful. And again He took the twelve aside and began to tell them what was going to happen to Him, 33 saying, "Behold, we are going up to Jerusalem, and the Son of Man will be delivered to the chief priests and the scribes; and they will condemn Him to death and will hand Him over to the Gentiles. 34 "They will mock Him and spit on Him, and scourge Him and kill Him, and three days later He will rise again."</a:t>
            </a:r>
            <a:endParaRPr lang="en-US" sz="32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Jonathan Edwards’ resolves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4401205"/>
          </a:xfrm>
          <a:prstGeom prst="rect">
            <a:avLst/>
          </a:prstGeom>
          <a:noFill/>
        </p:spPr>
        <p:txBody>
          <a:bodyPr wrap="square" rtlCol="0">
            <a:spAutoFit/>
          </a:bodyPr>
          <a:lstStyle/>
          <a:p>
            <a:pPr algn="ctr"/>
            <a:r>
              <a:rPr lang="en-US" sz="4000" dirty="0"/>
              <a:t>PREFACE</a:t>
            </a:r>
          </a:p>
          <a:p>
            <a:pPr algn="ctr"/>
            <a:r>
              <a:rPr lang="en-US" sz="4000" i="1" dirty="0"/>
              <a:t>“Being sensible that I am unable to do anything without God’s help, I do humbly entreat Him, by His grace, to enable me to keep these Resolutions, so far as they are agreeable to His will, for Christ’s sake.”</a:t>
            </a:r>
            <a:endParaRPr lang="en-US" sz="4000" dirty="0"/>
          </a:p>
          <a:p>
            <a:pPr algn="ctr"/>
            <a:endParaRPr lang="en-US" sz="4000" i="1" dirty="0"/>
          </a:p>
        </p:txBody>
      </p:sp>
    </p:spTree>
    <p:extLst>
      <p:ext uri="{BB962C8B-B14F-4D97-AF65-F5344CB8AC3E}">
        <p14:creationId xmlns:p14="http://schemas.microsoft.com/office/powerpoint/2010/main" val="27803255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Jonathan Edwards’ resolves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93866"/>
          </a:xfrm>
          <a:prstGeom prst="rect">
            <a:avLst/>
          </a:prstGeom>
          <a:noFill/>
        </p:spPr>
        <p:txBody>
          <a:bodyPr wrap="square" rtlCol="0">
            <a:spAutoFit/>
          </a:bodyPr>
          <a:lstStyle/>
          <a:p>
            <a:pPr algn="just"/>
            <a:r>
              <a:rPr lang="en-US" sz="3600" i="1" dirty="0"/>
              <a:t>Resolved: That I will do whatsoever I think to be most to the glory of God, and my own good, profit, and pleasure, in the whole of my duration, without any consideration of the time, whether now, or never so many myriads of ages hence. Resolved, to do whatever I think to be my duty, and most for the good and advantage of mankind in general. Resolved, so to do, whatever difficulties I meet with, how many </a:t>
            </a:r>
            <a:r>
              <a:rPr lang="en-US" sz="3600" i="1" dirty="0" err="1"/>
              <a:t>soever</a:t>
            </a:r>
            <a:r>
              <a:rPr lang="en-US" sz="3600" i="1" dirty="0"/>
              <a:t>, and how great </a:t>
            </a:r>
            <a:r>
              <a:rPr lang="en-US" sz="3600" i="1" dirty="0" err="1"/>
              <a:t>soever</a:t>
            </a:r>
            <a:r>
              <a:rPr lang="en-US" sz="3600" i="1" dirty="0"/>
              <a:t>.</a:t>
            </a:r>
            <a:endParaRPr lang="en-US" sz="3600" dirty="0"/>
          </a:p>
          <a:p>
            <a:pPr algn="ctr"/>
            <a:endParaRPr lang="en-US" sz="4000" i="1" dirty="0"/>
          </a:p>
        </p:txBody>
      </p:sp>
    </p:spTree>
    <p:extLst>
      <p:ext uri="{BB962C8B-B14F-4D97-AF65-F5344CB8AC3E}">
        <p14:creationId xmlns:p14="http://schemas.microsoft.com/office/powerpoint/2010/main" val="5731110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Jonathan Edwards’ resolves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938992"/>
          </a:xfrm>
          <a:prstGeom prst="rect">
            <a:avLst/>
          </a:prstGeom>
          <a:noFill/>
        </p:spPr>
        <p:txBody>
          <a:bodyPr wrap="square" rtlCol="0">
            <a:spAutoFit/>
          </a:bodyPr>
          <a:lstStyle/>
          <a:p>
            <a:pPr algn="just"/>
            <a:r>
              <a:rPr lang="en-US" sz="4000" b="1" u="sng" dirty="0"/>
              <a:t>RESOLVE</a:t>
            </a:r>
            <a:r>
              <a:rPr lang="en-US" sz="4000" dirty="0"/>
              <a:t> - “firm in purpose or intent; determined.” </a:t>
            </a:r>
          </a:p>
          <a:p>
            <a:pPr algn="ctr"/>
            <a:endParaRPr lang="en-US" sz="4000" i="1" dirty="0"/>
          </a:p>
        </p:txBody>
      </p:sp>
    </p:spTree>
    <p:extLst>
      <p:ext uri="{BB962C8B-B14F-4D97-AF65-F5344CB8AC3E}">
        <p14:creationId xmlns:p14="http://schemas.microsoft.com/office/powerpoint/2010/main" val="10452416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785652"/>
          </a:xfrm>
          <a:prstGeom prst="rect">
            <a:avLst/>
          </a:prstGeom>
          <a:noFill/>
        </p:spPr>
        <p:txBody>
          <a:bodyPr wrap="square" rtlCol="0">
            <a:spAutoFit/>
          </a:bodyPr>
          <a:lstStyle/>
          <a:p>
            <a:pPr algn="ctr"/>
            <a:r>
              <a:rPr lang="en-US" sz="4000" i="1" dirty="0"/>
              <a:t>Christ remained singularly focused on glorifying God by being the Redeemer.</a:t>
            </a:r>
          </a:p>
          <a:p>
            <a:pPr algn="ctr"/>
            <a:endParaRPr lang="en-US" sz="4000" i="1" dirty="0"/>
          </a:p>
          <a:p>
            <a:pPr algn="ctr"/>
            <a:r>
              <a:rPr lang="en-US" sz="4000" i="1" dirty="0"/>
              <a:t>Let us imitate Christ by being singularly focused on glorifying God by proclaiming and living out the Gospel.</a:t>
            </a:r>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Messiah’s suffering foretold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509200"/>
          </a:xfrm>
          <a:prstGeom prst="rect">
            <a:avLst/>
          </a:prstGeom>
          <a:noFill/>
        </p:spPr>
        <p:txBody>
          <a:bodyPr wrap="square" rtlCol="0">
            <a:spAutoFit/>
          </a:bodyPr>
          <a:lstStyle/>
          <a:p>
            <a:pPr algn="ctr"/>
            <a:r>
              <a:rPr lang="en-US" sz="3200" i="1" dirty="0"/>
              <a:t>“And He began to teach them that the Son of Man must suffer many things and be rejected by the elders and the chief priests and the scribes, and be killed, and after three days rise again.”</a:t>
            </a:r>
            <a:r>
              <a:rPr lang="en-US" sz="3200" dirty="0"/>
              <a:t>  </a:t>
            </a:r>
          </a:p>
          <a:p>
            <a:pPr algn="ctr"/>
            <a:r>
              <a:rPr lang="en-US" sz="3200" dirty="0"/>
              <a:t>(Mark 8:31)</a:t>
            </a:r>
            <a:endParaRPr lang="en-US" sz="3200" i="1" dirty="0"/>
          </a:p>
          <a:p>
            <a:pPr algn="ctr"/>
            <a:endParaRPr lang="en-US" sz="3200" i="1" dirty="0"/>
          </a:p>
          <a:p>
            <a:pPr algn="ctr"/>
            <a:r>
              <a:rPr lang="en-US" sz="3200" i="1" dirty="0"/>
              <a:t>For He was teaching His disciples and telling them, “The Son of Man is to be delivered into the hands of men, and they will kill Him; and when He has been killed, He will rise three days later.”</a:t>
            </a:r>
            <a:r>
              <a:rPr lang="en-US" sz="3200" dirty="0"/>
              <a:t>  </a:t>
            </a:r>
          </a:p>
          <a:p>
            <a:pPr algn="ctr"/>
            <a:r>
              <a:rPr lang="en-US" sz="3200" dirty="0"/>
              <a:t>(Mark 9:31)</a:t>
            </a:r>
            <a:endParaRPr lang="en-US" sz="3200" i="1" dirty="0"/>
          </a:p>
        </p:txBody>
      </p:sp>
    </p:spTree>
    <p:extLst>
      <p:ext uri="{BB962C8B-B14F-4D97-AF65-F5344CB8AC3E}">
        <p14:creationId xmlns:p14="http://schemas.microsoft.com/office/powerpoint/2010/main" val="25560198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75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75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10:32-34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509200"/>
          </a:xfrm>
          <a:prstGeom prst="rect">
            <a:avLst/>
          </a:prstGeom>
          <a:noFill/>
        </p:spPr>
        <p:txBody>
          <a:bodyPr wrap="square" rtlCol="0">
            <a:spAutoFit/>
          </a:bodyPr>
          <a:lstStyle/>
          <a:p>
            <a:pPr algn="just"/>
            <a:r>
              <a:rPr lang="en-US" sz="3200" i="1" dirty="0"/>
              <a:t>32 They were on the road going up to Jerusalem, and Jesus was walking on ahead of them; and they were amazed, and those who followed were fearful. And again He took the twelve aside and began to tell them what was going to happen to Him, 33 saying, "Behold, we are going up to Jerusalem, and the Son of Man will be delivered to the chief priests and the scribes; and they will condemn Him to death and will hand Him over to the Gentiles. 34 "They will mock Him and spit on Him, and scourge Him and kill Him, and three days later He will rise again."</a:t>
            </a:r>
            <a:endParaRPr lang="en-US" sz="3200" dirty="0"/>
          </a:p>
        </p:txBody>
      </p:sp>
    </p:spTree>
    <p:extLst>
      <p:ext uri="{BB962C8B-B14F-4D97-AF65-F5344CB8AC3E}">
        <p14:creationId xmlns:p14="http://schemas.microsoft.com/office/powerpoint/2010/main" val="23992910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determination of Jesus </a:t>
            </a:r>
            <a:r>
              <a:rPr lang="en-US" sz="3800" b="1" cap="none" baseline="30000" dirty="0">
                <a:solidFill>
                  <a:srgbClr val="00B0F0"/>
                </a:solidFill>
                <a:latin typeface="+mn-lt"/>
              </a:rPr>
              <a:t>(10:32a)</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62277"/>
            <a:ext cx="11590636" cy="830997"/>
          </a:xfrm>
          <a:prstGeom prst="rect">
            <a:avLst/>
          </a:prstGeom>
          <a:noFill/>
        </p:spPr>
        <p:txBody>
          <a:bodyPr wrap="square" rtlCol="0">
            <a:spAutoFit/>
          </a:bodyPr>
          <a:lstStyle/>
          <a:p>
            <a:pPr algn="just"/>
            <a:r>
              <a:rPr lang="en-US" sz="2400" i="1" dirty="0"/>
              <a:t>They were on the road going up to Jerusalem, and Jesus was walking on ahead of them. </a:t>
            </a:r>
            <a:endParaRPr lang="en-US" sz="28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280218" y="1804223"/>
            <a:ext cx="11590636" cy="1077218"/>
          </a:xfrm>
          <a:prstGeom prst="rect">
            <a:avLst/>
          </a:prstGeom>
          <a:noFill/>
        </p:spPr>
        <p:txBody>
          <a:bodyPr wrap="square" rtlCol="0">
            <a:spAutoFit/>
          </a:bodyPr>
          <a:lstStyle/>
          <a:p>
            <a:pPr marL="514350" indent="-514350">
              <a:buAutoNum type="alphaUcPeriod"/>
            </a:pPr>
            <a:r>
              <a:rPr lang="en-US" sz="3200" b="1" dirty="0"/>
              <a:t>A determined destination – Jerusalem</a:t>
            </a:r>
          </a:p>
          <a:p>
            <a:pPr marL="514350" indent="-514350">
              <a:buAutoNum type="alphaUcPeriod"/>
            </a:pPr>
            <a:r>
              <a:rPr lang="en-US" sz="3200" b="1" dirty="0"/>
              <a:t>A determined duty - Redeemer</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3355</TotalTime>
  <Words>1115</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62</cp:revision>
  <dcterms:created xsi:type="dcterms:W3CDTF">2019-06-22T19:37:39Z</dcterms:created>
  <dcterms:modified xsi:type="dcterms:W3CDTF">2020-01-31T21:50:57Z</dcterms:modified>
</cp:coreProperties>
</file>